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sldIdLst>
    <p:sldId id="279" r:id="rId2"/>
    <p:sldId id="278" r:id="rId3"/>
    <p:sldId id="258" r:id="rId4"/>
    <p:sldId id="275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94" r:id="rId13"/>
    <p:sldId id="287" r:id="rId14"/>
    <p:sldId id="288" r:id="rId15"/>
    <p:sldId id="289" r:id="rId16"/>
    <p:sldId id="290" r:id="rId17"/>
    <p:sldId id="291" r:id="rId18"/>
    <p:sldId id="292" r:id="rId19"/>
    <p:sldId id="29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ziska Bauer" initials="FB" lastIdx="1" clrIdx="0">
    <p:extLst>
      <p:ext uri="{19B8F6BF-5375-455C-9EA6-DF929625EA0E}">
        <p15:presenceInfo xmlns:p15="http://schemas.microsoft.com/office/powerpoint/2012/main" userId="b68da92fe9fad2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D703"/>
    <a:srgbClr val="B4D98F"/>
    <a:srgbClr val="95EE04"/>
    <a:srgbClr val="A6FB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8256" autoAdjust="0"/>
  </p:normalViewPr>
  <p:slideViewPr>
    <p:cSldViewPr snapToGrid="0">
      <p:cViewPr>
        <p:scale>
          <a:sx n="70" d="100"/>
          <a:sy n="70" d="100"/>
        </p:scale>
        <p:origin x="2154" y="7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E921ED-99A8-4345-8EE2-35D3D586F43A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B0225-817C-4653-BB34-764ED98FB00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92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Wir stellen</a:t>
            </a:r>
            <a:r>
              <a:rPr lang="de-DE" baseline="0" dirty="0" smtClean="0"/>
              <a:t> uns gegenseitig vor:</a:t>
            </a:r>
          </a:p>
          <a:p>
            <a:r>
              <a:rPr lang="de-DE" baseline="0" dirty="0" smtClean="0"/>
              <a:t>Kathi: Input und Infomaterial, Teamkoordination</a:t>
            </a:r>
          </a:p>
          <a:p>
            <a:r>
              <a:rPr lang="de-DE" baseline="0" dirty="0" smtClean="0"/>
              <a:t>Victor: Backend</a:t>
            </a:r>
          </a:p>
          <a:p>
            <a:r>
              <a:rPr lang="de-DE" baseline="0" dirty="0" smtClean="0"/>
              <a:t>Tristan und Franzi: HTML und CSS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0225-817C-4653-BB34-764ED98FB00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285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Hattet</a:t>
            </a:r>
            <a:r>
              <a:rPr lang="de-DE" baseline="0" dirty="0" smtClean="0"/>
              <a:t> ihr auch schon mal eine von diesen Fragen und habt keine Antwort darauf gefunden? </a:t>
            </a:r>
            <a:r>
              <a:rPr lang="de-DE" baseline="0" dirty="0" smtClean="0">
                <a:sym typeface="Wingdings" panose="05000000000000000000" pitchFamily="2" charset="2"/>
              </a:rPr>
              <a:t> wir haben die Lösung dazu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bisher: spenden  Webseiten-dschungel durchsuchen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Man wusste dann immer noch nicht ob man an die richtige Organisation spendet und ob sein Geld dort gut aufgehoben ist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Viele zweifeln auch ob sie überhaupt spenden sollen weil sie nicht wissen ob ihr Geld ankommt</a:t>
            </a:r>
          </a:p>
          <a:p>
            <a:pPr marL="0" indent="0">
              <a:buFontTx/>
              <a:buNone/>
            </a:pPr>
            <a:r>
              <a:rPr lang="de-DE" baseline="0" dirty="0" smtClean="0">
                <a:sym typeface="Wingdings" panose="05000000000000000000" pitchFamily="2" charset="2"/>
              </a:rPr>
              <a:t>--&gt; Wir haben die Lösung </a:t>
            </a:r>
            <a:r>
              <a:rPr lang="de-DE" baseline="0" dirty="0" err="1" smtClean="0">
                <a:sym typeface="Wingdings" panose="05000000000000000000" pitchFamily="2" charset="2"/>
              </a:rPr>
              <a:t>Buendon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0225-817C-4653-BB34-764ED98FB00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41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Buendon</a:t>
            </a:r>
            <a:r>
              <a:rPr lang="de-DE" dirty="0" smtClean="0"/>
              <a:t> will:</a:t>
            </a:r>
          </a:p>
          <a:p>
            <a:r>
              <a:rPr lang="de-DE" dirty="0" smtClean="0"/>
              <a:t>-Motivation</a:t>
            </a:r>
            <a:r>
              <a:rPr lang="de-DE" baseline="0" dirty="0" smtClean="0"/>
              <a:t> zu spenden verstärken</a:t>
            </a:r>
          </a:p>
          <a:p>
            <a:r>
              <a:rPr lang="de-DE" baseline="0" dirty="0" smtClean="0"/>
              <a:t>-Motivation erhalten durch erleichtertes suchen und finden der richtigen Organisation</a:t>
            </a:r>
          </a:p>
          <a:p>
            <a:r>
              <a:rPr lang="de-DE" baseline="0" dirty="0" smtClean="0"/>
              <a:t>-Hilfe und Unterstützung der Spendenwilligen</a:t>
            </a:r>
          </a:p>
          <a:p>
            <a:r>
              <a:rPr lang="de-DE" baseline="0" dirty="0" smtClean="0"/>
              <a:t>-neue Spender anwerben durch die bessere Transparenz: man sieht was die Spenden bewirkt haben, aktuelle Erfolge, Arbeit der Freiwilligen und wo das Geld eingesetzt wird</a:t>
            </a:r>
          </a:p>
          <a:p>
            <a:endParaRPr lang="de-DE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chemeClr val="accent1"/>
                </a:solidFill>
              </a:rPr>
              <a:t>Zielformulierung: </a:t>
            </a:r>
            <a:r>
              <a:rPr lang="de-DE" dirty="0" smtClean="0"/>
              <a:t>Wie zeigen wir interessierten Spender/innen, welche Hilfsorganisation Ihre Interessen am besten vertritt?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0225-817C-4653-BB34-764ED98FB00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9422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Es gibt momentan</a:t>
            </a:r>
            <a:r>
              <a:rPr lang="de-DE" baseline="0" dirty="0" smtClean="0"/>
              <a:t> keine Seite die alle Informationen Organisationen übergreifend darstellt. Es gibt nur die einzelnen Seiten der Organisationen.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Unsere Seite bietet den notwendigen Überblick um gezielte Spenden zu ermöglichen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0225-817C-4653-BB34-764ED98FB00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067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Die Organisationen bekommen eine</a:t>
            </a:r>
            <a:r>
              <a:rPr lang="de-DE" baseline="0" dirty="0" smtClean="0"/>
              <a:t> Plattform auf der sie sich Präsentieren können, dafür zahlen sie uns Marketinggebühren (Flat: soviel Werbung und Petitionen online zu stellen wie sie wollen) und später bekommen wir einen kleinen prozentualen Anteil von jeder Spende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Mehr Spenden  mehr Einnahmen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baseline="0" dirty="0" smtClean="0">
                <a:sym typeface="Wingdings" panose="05000000000000000000" pitchFamily="2" charset="2"/>
              </a:rPr>
              <a:t>Ein Geben und Nehmen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0225-817C-4653-BB34-764ED98FB00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854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Ende des klassischen Business Pitch,</a:t>
            </a:r>
          </a:p>
          <a:p>
            <a:r>
              <a:rPr lang="de-DE" dirty="0" smtClean="0"/>
              <a:t>Noch ein</a:t>
            </a:r>
            <a:r>
              <a:rPr lang="de-DE" baseline="0" dirty="0" smtClean="0"/>
              <a:t> paar technische Details zur Konzeption unserer Website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9B0225-817C-4653-BB34-764ED98FB00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19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53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50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1184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0649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233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643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8540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98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91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325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76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9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6983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60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60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13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0D49D-CB5A-4A31-AA70-B709541E4154}" type="datetimeFigureOut">
              <a:rPr lang="de-DE" smtClean="0"/>
              <a:t>15.11.2019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7851441-E3CD-48B9-B206-FCD5AE87831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60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73"/>
          <a:stretch/>
        </p:blipFill>
        <p:spPr>
          <a:xfrm>
            <a:off x="963368" y="636951"/>
            <a:ext cx="8003212" cy="5768341"/>
          </a:xfrm>
          <a:prstGeom prst="rect">
            <a:avLst/>
          </a:prstGeom>
          <a:noFill/>
        </p:spPr>
      </p:pic>
      <p:sp>
        <p:nvSpPr>
          <p:cNvPr id="5" name="Abgerundetes Rechteck 4"/>
          <p:cNvSpPr/>
          <p:nvPr/>
        </p:nvSpPr>
        <p:spPr>
          <a:xfrm>
            <a:off x="3251753" y="3787252"/>
            <a:ext cx="1361189" cy="689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6D7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Victor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57" y="2377461"/>
            <a:ext cx="1286630" cy="155955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993" y="1625230"/>
            <a:ext cx="1257300" cy="155905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991" y="1555012"/>
            <a:ext cx="1361189" cy="1705309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7272992" y="3747445"/>
            <a:ext cx="1361189" cy="689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6D7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Tristan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5221580" y="3469941"/>
            <a:ext cx="1361189" cy="689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6D7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Kathi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1179513" y="4436658"/>
            <a:ext cx="1361189" cy="6892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86D7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accent2">
                    <a:lumMod val="75000"/>
                  </a:schemeClr>
                </a:solidFill>
              </a:rPr>
              <a:t>Franzi</a:t>
            </a:r>
            <a:endParaRPr lang="de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027" y="1394800"/>
            <a:ext cx="1269798" cy="15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4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B17933E-5876-418C-806F-35F71288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6" y="279430"/>
            <a:ext cx="8596668" cy="1320800"/>
          </a:xfrm>
        </p:spPr>
        <p:txBody>
          <a:bodyPr/>
          <a:lstStyle/>
          <a:p>
            <a:r>
              <a:rPr lang="de-DE" dirty="0"/>
              <a:t>Informationsarchitektur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FC2E0-40C7-4A2A-BC5C-8BF3CE6964EA}"/>
              </a:ext>
            </a:extLst>
          </p:cNvPr>
          <p:cNvSpPr/>
          <p:nvPr/>
        </p:nvSpPr>
        <p:spPr>
          <a:xfrm>
            <a:off x="5496757" y="940601"/>
            <a:ext cx="1198485" cy="11807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Startseite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DD43F9-1A6D-4605-805E-9D3A00774911}"/>
              </a:ext>
            </a:extLst>
          </p:cNvPr>
          <p:cNvSpPr/>
          <p:nvPr/>
        </p:nvSpPr>
        <p:spPr>
          <a:xfrm>
            <a:off x="4378243" y="3057617"/>
            <a:ext cx="1502636" cy="1180730"/>
          </a:xfrm>
          <a:prstGeom prst="rect">
            <a:avLst/>
          </a:prstGeom>
          <a:solidFill>
            <a:srgbClr val="86D7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Kontakt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C954E2F-ED0A-4E37-BFD2-677BDDE5A74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086809" y="2121331"/>
            <a:ext cx="9191" cy="455046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3F1272BB-6444-4ABC-AA61-42E7003B46EB}"/>
              </a:ext>
            </a:extLst>
          </p:cNvPr>
          <p:cNvSpPr/>
          <p:nvPr/>
        </p:nvSpPr>
        <p:spPr>
          <a:xfrm>
            <a:off x="6397009" y="3056847"/>
            <a:ext cx="1502636" cy="1180730"/>
          </a:xfrm>
          <a:prstGeom prst="rect">
            <a:avLst/>
          </a:prstGeom>
          <a:solidFill>
            <a:srgbClr val="86D7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Impressum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8C823FB4-B479-45D2-9008-D55BA903D6AB}"/>
              </a:ext>
            </a:extLst>
          </p:cNvPr>
          <p:cNvSpPr/>
          <p:nvPr/>
        </p:nvSpPr>
        <p:spPr>
          <a:xfrm>
            <a:off x="2359476" y="3056847"/>
            <a:ext cx="1502637" cy="1180730"/>
          </a:xfrm>
          <a:prstGeom prst="rect">
            <a:avLst/>
          </a:prstGeom>
          <a:solidFill>
            <a:srgbClr val="86D7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Über uns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55FF34C-C9D2-49DF-8FBA-6556EA3BAE01}"/>
              </a:ext>
            </a:extLst>
          </p:cNvPr>
          <p:cNvSpPr/>
          <p:nvPr/>
        </p:nvSpPr>
        <p:spPr>
          <a:xfrm>
            <a:off x="340710" y="3046674"/>
            <a:ext cx="1502636" cy="1180730"/>
          </a:xfrm>
          <a:prstGeom prst="rect">
            <a:avLst/>
          </a:prstGeom>
          <a:solidFill>
            <a:srgbClr val="86D7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Aktuelles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C2F3050-2F1A-43CF-9CB6-5D77795E6D6F}"/>
              </a:ext>
            </a:extLst>
          </p:cNvPr>
          <p:cNvSpPr/>
          <p:nvPr/>
        </p:nvSpPr>
        <p:spPr>
          <a:xfrm>
            <a:off x="8415775" y="3056847"/>
            <a:ext cx="1502614" cy="1180730"/>
          </a:xfrm>
          <a:prstGeom prst="rect">
            <a:avLst/>
          </a:prstGeom>
          <a:solidFill>
            <a:srgbClr val="86D7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Hilfsorganisationen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BF04DD4C-FB8F-4274-A75B-F91A3DF6ACCF}"/>
              </a:ext>
            </a:extLst>
          </p:cNvPr>
          <p:cNvCxnSpPr>
            <a:cxnSpLocks/>
          </p:cNvCxnSpPr>
          <p:nvPr/>
        </p:nvCxnSpPr>
        <p:spPr>
          <a:xfrm flipH="1" flipV="1">
            <a:off x="1092028" y="2552053"/>
            <a:ext cx="10093797" cy="3742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C387E569-8635-42EF-8235-53DC326C0028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110795" y="2576377"/>
            <a:ext cx="0" cy="48047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18B21533-7DE6-4338-AFD3-08388CC71C91}"/>
              </a:ext>
            </a:extLst>
          </p:cNvPr>
          <p:cNvCxnSpPr>
            <a:cxnSpLocks/>
          </p:cNvCxnSpPr>
          <p:nvPr/>
        </p:nvCxnSpPr>
        <p:spPr>
          <a:xfrm>
            <a:off x="7144666" y="2589473"/>
            <a:ext cx="4" cy="46737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E82D381-5EEC-4C22-9E1E-29CA73A31763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1092028" y="2576375"/>
            <a:ext cx="5473" cy="47029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4B3CE0F0-D60B-40CF-A370-6EA2EBB18232}"/>
              </a:ext>
            </a:extLst>
          </p:cNvPr>
          <p:cNvCxnSpPr>
            <a:cxnSpLocks/>
          </p:cNvCxnSpPr>
          <p:nvPr/>
        </p:nvCxnSpPr>
        <p:spPr>
          <a:xfrm>
            <a:off x="11185824" y="2576377"/>
            <a:ext cx="3672" cy="53717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9988D35E-2CA0-4972-AB60-F1D592CF85FA}"/>
              </a:ext>
            </a:extLst>
          </p:cNvPr>
          <p:cNvSpPr/>
          <p:nvPr/>
        </p:nvSpPr>
        <p:spPr>
          <a:xfrm>
            <a:off x="10434518" y="4915532"/>
            <a:ext cx="1502614" cy="1180730"/>
          </a:xfrm>
          <a:prstGeom prst="rect">
            <a:avLst/>
          </a:prstGeom>
          <a:solidFill>
            <a:srgbClr val="95EE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buencom</a:t>
            </a:r>
            <a:endParaRPr lang="de-DE" dirty="0"/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141CE208-2F54-4FF9-99C2-5EB196E2E0FD}"/>
              </a:ext>
            </a:extLst>
          </p:cNvPr>
          <p:cNvCxnSpPr>
            <a:cxnSpLocks/>
            <a:endCxn id="31" idx="0"/>
          </p:cNvCxnSpPr>
          <p:nvPr/>
        </p:nvCxnSpPr>
        <p:spPr>
          <a:xfrm flipH="1">
            <a:off x="11185825" y="4103325"/>
            <a:ext cx="2" cy="81220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2E78280B-F2F7-4F82-A445-4FDBAB08658B}"/>
              </a:ext>
            </a:extLst>
          </p:cNvPr>
          <p:cNvSpPr/>
          <p:nvPr/>
        </p:nvSpPr>
        <p:spPr>
          <a:xfrm>
            <a:off x="10434517" y="3046674"/>
            <a:ext cx="1502615" cy="1180730"/>
          </a:xfrm>
          <a:prstGeom prst="rect">
            <a:avLst/>
          </a:prstGeom>
          <a:solidFill>
            <a:srgbClr val="86D70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Anmeldung</a:t>
            </a:r>
          </a:p>
        </p:txBody>
      </p: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E7A4184-F722-4B57-A781-396B07D5AACE}"/>
              </a:ext>
            </a:extLst>
          </p:cNvPr>
          <p:cNvCxnSpPr>
            <a:cxnSpLocks/>
          </p:cNvCxnSpPr>
          <p:nvPr/>
        </p:nvCxnSpPr>
        <p:spPr>
          <a:xfrm>
            <a:off x="9165245" y="2576376"/>
            <a:ext cx="4" cy="46737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A5F62772-FE95-41D9-89D0-6DB410FB35A3}"/>
              </a:ext>
            </a:extLst>
          </p:cNvPr>
          <p:cNvCxnSpPr>
            <a:cxnSpLocks/>
          </p:cNvCxnSpPr>
          <p:nvPr/>
        </p:nvCxnSpPr>
        <p:spPr>
          <a:xfrm>
            <a:off x="5131371" y="2576375"/>
            <a:ext cx="4" cy="46737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0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nhaltsplatzhalter 3">
            <a:extLst>
              <a:ext uri="{FF2B5EF4-FFF2-40B4-BE49-F238E27FC236}">
                <a16:creationId xmlns:a16="http://schemas.microsoft.com/office/drawing/2014/main" id="{6EB5234D-8DFE-449D-BE96-668EE0D53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192" y="-8467"/>
            <a:ext cx="9519627" cy="709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9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5" y="794554"/>
            <a:ext cx="11096198" cy="52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38E0590-13E6-4B3B-9A27-9ADA0B53BD0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9"/>
          <a:stretch/>
        </p:blipFill>
        <p:spPr bwMode="auto">
          <a:xfrm>
            <a:off x="1483360" y="325120"/>
            <a:ext cx="8839199" cy="62179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502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964D453-9C7A-4026-85AA-F776B9BE7FC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/>
          <a:stretch/>
        </p:blipFill>
        <p:spPr bwMode="auto">
          <a:xfrm>
            <a:off x="1516062" y="151764"/>
            <a:ext cx="8836978" cy="62591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2054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85EA9983-BE6B-400C-9C83-34818FC89ED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83"/>
          <a:stretch/>
        </p:blipFill>
        <p:spPr bwMode="auto">
          <a:xfrm>
            <a:off x="1330960" y="111760"/>
            <a:ext cx="8453120" cy="6593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929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445F008-DAEF-4BC9-A801-910FD9BFB60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40" y="78105"/>
            <a:ext cx="8834120" cy="670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2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BA8362F8-7E5F-4787-A934-7781BD3A39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852" y="107950"/>
            <a:ext cx="8739188" cy="647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7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E27B864-5FD3-4EE2-ABAF-9D98BDAEA5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" y="108902"/>
            <a:ext cx="9097010" cy="665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3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98A4227-F799-4C71-AAB0-3CB4804123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70" y="123190"/>
            <a:ext cx="9635490" cy="64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20688884">
            <a:off x="584361" y="1080916"/>
            <a:ext cx="4519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 smtClean="0">
                <a:solidFill>
                  <a:schemeClr val="accent2">
                    <a:lumMod val="75000"/>
                  </a:schemeClr>
                </a:solidFill>
              </a:rPr>
              <a:t>Wohin soll ich </a:t>
            </a:r>
            <a:r>
              <a:rPr lang="de-DE" sz="3200" dirty="0">
                <a:solidFill>
                  <a:schemeClr val="accent2">
                    <a:lumMod val="75000"/>
                  </a:schemeClr>
                </a:solidFill>
              </a:rPr>
              <a:t>spenden?</a:t>
            </a:r>
          </a:p>
        </p:txBody>
      </p:sp>
      <p:sp>
        <p:nvSpPr>
          <p:cNvPr id="5" name="Textfeld 4"/>
          <p:cNvSpPr txBox="1"/>
          <p:nvPr/>
        </p:nvSpPr>
        <p:spPr>
          <a:xfrm rot="216189">
            <a:off x="2844146" y="2036988"/>
            <a:ext cx="6768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accent2">
                    <a:lumMod val="75000"/>
                  </a:schemeClr>
                </a:solidFill>
              </a:rPr>
              <a:t>Kommt mein Geld auch wirklich an?</a:t>
            </a:r>
          </a:p>
        </p:txBody>
      </p:sp>
      <p:sp>
        <p:nvSpPr>
          <p:cNvPr id="6" name="Textfeld 5"/>
          <p:cNvSpPr txBox="1"/>
          <p:nvPr/>
        </p:nvSpPr>
        <p:spPr>
          <a:xfrm rot="21016006">
            <a:off x="777660" y="4821548"/>
            <a:ext cx="8968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accent2">
                    <a:lumMod val="75000"/>
                  </a:schemeClr>
                </a:solidFill>
              </a:rPr>
              <a:t>Was machen die Hilfsorganisationen überhaupt?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86675" y="3243598"/>
            <a:ext cx="5781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accent2">
                    <a:lumMod val="75000"/>
                  </a:schemeClr>
                </a:solidFill>
              </a:rPr>
              <a:t>Wie und wo kann ich spenden?</a:t>
            </a:r>
          </a:p>
        </p:txBody>
      </p:sp>
    </p:spTree>
    <p:extLst>
      <p:ext uri="{BB962C8B-B14F-4D97-AF65-F5344CB8AC3E}">
        <p14:creationId xmlns:p14="http://schemas.microsoft.com/office/powerpoint/2010/main" val="374157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06F2CC7-97A6-41D4-8C08-CA8BCF41E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804" y="921539"/>
            <a:ext cx="4415668" cy="4415668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776539" y="5337207"/>
            <a:ext cx="29541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de-DE" sz="2800" i="1" dirty="0">
                <a:solidFill>
                  <a:schemeClr val="accent2">
                    <a:lumMod val="75000"/>
                  </a:schemeClr>
                </a:solidFill>
                <a:latin typeface="inherit"/>
              </a:rPr>
              <a:t>buena donación</a:t>
            </a:r>
            <a:r>
              <a:rPr lang="es-ES" altLang="de-DE" sz="900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s-ES" altLang="de-DE" sz="2000" i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7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831442" cy="1320800"/>
          </a:xfrm>
        </p:spPr>
        <p:txBody>
          <a:bodyPr/>
          <a:lstStyle/>
          <a:p>
            <a:r>
              <a:rPr lang="de-DE" dirty="0" smtClean="0"/>
              <a:t>Ausgangslage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3514">
            <a:off x="910804" y="1860314"/>
            <a:ext cx="4055800" cy="21799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9322">
            <a:off x="3811241" y="1843705"/>
            <a:ext cx="4342311" cy="221321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6675">
            <a:off x="5998227" y="2936662"/>
            <a:ext cx="3170785" cy="226972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086" y="3109898"/>
            <a:ext cx="3623161" cy="255469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63838">
            <a:off x="3642483" y="4382982"/>
            <a:ext cx="3479390" cy="240996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06F2CC7-97A6-41D4-8C08-CA8BCF41E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88" y="161035"/>
            <a:ext cx="1572743" cy="15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1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Wir wollen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Übersicht über die Hilfsorganisationen bieten</a:t>
            </a:r>
          </a:p>
          <a:p>
            <a:r>
              <a:rPr lang="de-DE" sz="2400" dirty="0" smtClean="0"/>
              <a:t>Aktuelle Nachrichten bereitstellen</a:t>
            </a:r>
            <a:endParaRPr lang="de-DE" sz="2400" dirty="0"/>
          </a:p>
          <a:p>
            <a:r>
              <a:rPr lang="de-DE" sz="2400" dirty="0" smtClean="0"/>
              <a:t>Erfolge aufzeigen</a:t>
            </a:r>
          </a:p>
          <a:p>
            <a:r>
              <a:rPr lang="de-DE" sz="2400" dirty="0" smtClean="0"/>
              <a:t>Petitionen bereitstellen</a:t>
            </a:r>
          </a:p>
          <a:p>
            <a:r>
              <a:rPr lang="de-DE" sz="2400" dirty="0" smtClean="0"/>
              <a:t>Spenden ermöglichen</a:t>
            </a:r>
          </a:p>
          <a:p>
            <a:r>
              <a:rPr lang="de-DE" sz="2400" dirty="0" smtClean="0"/>
              <a:t>Informationsaustausch ermöglichen (</a:t>
            </a:r>
            <a:r>
              <a:rPr lang="de-DE" sz="2400" dirty="0" err="1" smtClean="0"/>
              <a:t>buencom</a:t>
            </a:r>
            <a:r>
              <a:rPr lang="de-DE" sz="2400" dirty="0" smtClean="0"/>
              <a:t>)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6F2CC7-97A6-41D4-8C08-CA8BCF41E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88" y="161035"/>
            <a:ext cx="1572743" cy="15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0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Geschäftsmodell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6F2CC7-97A6-41D4-8C08-CA8BCF41E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323" y="2357163"/>
            <a:ext cx="2153912" cy="2153912"/>
          </a:xfrm>
          <a:prstGeom prst="rect">
            <a:avLst/>
          </a:prstGeom>
        </p:spPr>
      </p:pic>
      <p:sp>
        <p:nvSpPr>
          <p:cNvPr id="5" name="AutoShape 2" descr="Bildergebnis für icon hilfsorganisation"/>
          <p:cNvSpPr>
            <a:spLocks noChangeAspect="1" noChangeArrowheads="1"/>
          </p:cNvSpPr>
          <p:nvPr/>
        </p:nvSpPr>
        <p:spPr bwMode="auto">
          <a:xfrm>
            <a:off x="155574" y="-2181635"/>
            <a:ext cx="2341965" cy="234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388" y="2140583"/>
            <a:ext cx="2587071" cy="2587071"/>
          </a:xfrm>
          <a:prstGeom prst="rect">
            <a:avLst/>
          </a:prstGeom>
        </p:spPr>
      </p:pic>
      <p:sp>
        <p:nvSpPr>
          <p:cNvPr id="7" name="Pfeil nach links und rechts 6"/>
          <p:cNvSpPr/>
          <p:nvPr/>
        </p:nvSpPr>
        <p:spPr>
          <a:xfrm>
            <a:off x="3393958" y="2852384"/>
            <a:ext cx="3470866" cy="11634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0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9781" y="2916071"/>
            <a:ext cx="8596668" cy="1320800"/>
          </a:xfrm>
        </p:spPr>
        <p:txBody>
          <a:bodyPr/>
          <a:lstStyle/>
          <a:p>
            <a:r>
              <a:rPr lang="de-DE" dirty="0" smtClean="0"/>
              <a:t>Technische Details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6F2CC7-97A6-41D4-8C08-CA8BCF41E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988" y="161035"/>
            <a:ext cx="1572743" cy="15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B102-D529-46B0-8092-4EE4C7D4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45" y="4270002"/>
            <a:ext cx="3183466" cy="670257"/>
          </a:xfrm>
        </p:spPr>
        <p:txBody>
          <a:bodyPr/>
          <a:lstStyle/>
          <a:p>
            <a:r>
              <a:rPr lang="de-DE" dirty="0"/>
              <a:t>Skriptsprache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836697-ABB5-4A3A-988F-659AF83BA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76" y="5044359"/>
            <a:ext cx="3341604" cy="1320800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>
                <a:solidFill>
                  <a:schemeClr val="accent1"/>
                </a:solidFill>
              </a:rPr>
              <a:t>Serverseitig</a:t>
            </a:r>
          </a:p>
          <a:p>
            <a:pPr marL="0" indent="0">
              <a:buNone/>
            </a:pPr>
            <a:r>
              <a:rPr lang="de-DE" dirty="0"/>
              <a:t>PHP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EC06FDF-32C1-4F8B-91FB-4D8CDF283D76}"/>
              </a:ext>
            </a:extLst>
          </p:cNvPr>
          <p:cNvSpPr txBox="1">
            <a:spLocks/>
          </p:cNvSpPr>
          <p:nvPr/>
        </p:nvSpPr>
        <p:spPr>
          <a:xfrm>
            <a:off x="4975668" y="5044358"/>
            <a:ext cx="2740569" cy="132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de-DE" sz="2400" dirty="0">
                <a:solidFill>
                  <a:schemeClr val="accent1"/>
                </a:solidFill>
              </a:rPr>
              <a:t>Clientseitig</a:t>
            </a:r>
          </a:p>
          <a:p>
            <a:pPr marL="0" indent="0">
              <a:buNone/>
            </a:pPr>
            <a:r>
              <a:rPr lang="de-DE" dirty="0"/>
              <a:t>Java </a:t>
            </a:r>
            <a:r>
              <a:rPr lang="de-DE" dirty="0" err="1"/>
              <a:t>Script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8DE0D2-1A7A-42D6-8847-6AC55CCA2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02" y="0"/>
            <a:ext cx="1321389" cy="1321389"/>
          </a:xfrm>
          <a:prstGeom prst="rect">
            <a:avLst/>
          </a:prstGeo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5D73B277-6BA7-469F-9BE2-E07EBBCD62DF}"/>
              </a:ext>
            </a:extLst>
          </p:cNvPr>
          <p:cNvSpPr txBox="1">
            <a:spLocks/>
          </p:cNvSpPr>
          <p:nvPr/>
        </p:nvSpPr>
        <p:spPr>
          <a:xfrm>
            <a:off x="4975668" y="1212839"/>
            <a:ext cx="3370488" cy="295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>
                <a:solidFill>
                  <a:schemeClr val="accent1"/>
                </a:solidFill>
              </a:rPr>
              <a:t>Clientseitig</a:t>
            </a:r>
          </a:p>
          <a:p>
            <a:r>
              <a:rPr lang="de-DE" dirty="0"/>
              <a:t>Bilder, Texte, Kommentare,… von </a:t>
            </a:r>
            <a:r>
              <a:rPr lang="de-DE" dirty="0" err="1"/>
              <a:t>buencom</a:t>
            </a:r>
            <a:endParaRPr lang="de-DE" dirty="0"/>
          </a:p>
          <a:p>
            <a:r>
              <a:rPr lang="de-DE" dirty="0"/>
              <a:t>Dropdown Menü (Aktuelles und Hilfsorganisation)</a:t>
            </a:r>
          </a:p>
          <a:p>
            <a:r>
              <a:rPr lang="de-DE" dirty="0"/>
              <a:t>Validierung Formularfelder bei der Anmeldung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5E0A811-E829-4EF2-9CA0-4DA19D2A2A72}"/>
              </a:ext>
            </a:extLst>
          </p:cNvPr>
          <p:cNvSpPr txBox="1">
            <a:spLocks/>
          </p:cNvSpPr>
          <p:nvPr/>
        </p:nvSpPr>
        <p:spPr>
          <a:xfrm>
            <a:off x="448076" y="1212838"/>
            <a:ext cx="3589866" cy="295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>
                <a:solidFill>
                  <a:schemeClr val="accent1"/>
                </a:solidFill>
              </a:rPr>
              <a:t>Serverseitig</a:t>
            </a:r>
          </a:p>
          <a:p>
            <a:r>
              <a:rPr lang="de-DE" dirty="0"/>
              <a:t>Such Funktion</a:t>
            </a:r>
          </a:p>
          <a:p>
            <a:r>
              <a:rPr lang="de-DE" dirty="0"/>
              <a:t>Anmeldung und Registrierung von </a:t>
            </a:r>
            <a:r>
              <a:rPr lang="de-DE" dirty="0" err="1"/>
              <a:t>buencom</a:t>
            </a:r>
            <a:endParaRPr lang="de-DE" dirty="0"/>
          </a:p>
          <a:p>
            <a:r>
              <a:rPr lang="de-DE" dirty="0"/>
              <a:t>Uhrzeiten</a:t>
            </a:r>
          </a:p>
          <a:p>
            <a:r>
              <a:rPr lang="de-DE" dirty="0"/>
              <a:t>Aktuelles (Nachrichten von Hilfsorganisationen)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A685E0D-57CB-402A-AED1-EBD312D77824}"/>
              </a:ext>
            </a:extLst>
          </p:cNvPr>
          <p:cNvSpPr txBox="1">
            <a:spLocks/>
          </p:cNvSpPr>
          <p:nvPr/>
        </p:nvSpPr>
        <p:spPr>
          <a:xfrm>
            <a:off x="448076" y="369786"/>
            <a:ext cx="6013684" cy="6702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dirty="0" smtClean="0"/>
              <a:t>Produktkonzeption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25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BB002-44D2-409B-B23B-A7DFF375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6251786" cy="711789"/>
          </a:xfrm>
        </p:spPr>
        <p:txBody>
          <a:bodyPr anchor="ctr">
            <a:normAutofit/>
          </a:bodyPr>
          <a:lstStyle/>
          <a:p>
            <a:r>
              <a:rPr lang="de-DE" sz="2400" dirty="0">
                <a:latin typeface="+mn-lt"/>
                <a:ea typeface="+mn-ea"/>
                <a:cs typeface="+mn-cs"/>
              </a:rPr>
              <a:t>Einbettung in die Anwendung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052C25-D03E-4F48-B661-4737D24D2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21389"/>
            <a:ext cx="8596668" cy="609011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RSS Feeds der Hilfsorganisationen werden eingebettet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8021AD2-2DAF-4F74-BDB0-C58D1A2A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02" y="0"/>
            <a:ext cx="1321389" cy="1321389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085A7717-0998-4FE8-A47F-40A8E0169852}"/>
              </a:ext>
            </a:extLst>
          </p:cNvPr>
          <p:cNvSpPr txBox="1">
            <a:spLocks/>
          </p:cNvSpPr>
          <p:nvPr/>
        </p:nvSpPr>
        <p:spPr>
          <a:xfrm>
            <a:off x="677334" y="2635484"/>
            <a:ext cx="5347546" cy="609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400" dirty="0">
                <a:latin typeface="+mn-lt"/>
                <a:ea typeface="+mn-ea"/>
                <a:cs typeface="+mn-cs"/>
              </a:rPr>
              <a:t>Browser und Endgeräte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5F31DEC-17EB-4EEA-B229-DDA912BC7BC4}"/>
              </a:ext>
            </a:extLst>
          </p:cNvPr>
          <p:cNvSpPr txBox="1">
            <a:spLocks/>
          </p:cNvSpPr>
          <p:nvPr/>
        </p:nvSpPr>
        <p:spPr>
          <a:xfrm>
            <a:off x="431923" y="3295884"/>
            <a:ext cx="8596668" cy="968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de-DE" dirty="0"/>
              <a:t>Browser: Fokus auf Windows (Chrome, </a:t>
            </a:r>
            <a:r>
              <a:rPr lang="de-DE" dirty="0" err="1"/>
              <a:t>FireFox</a:t>
            </a:r>
            <a:r>
              <a:rPr lang="de-DE" dirty="0"/>
              <a:t>,…)</a:t>
            </a:r>
          </a:p>
          <a:p>
            <a:pPr>
              <a:buFontTx/>
              <a:buChar char="-"/>
            </a:pPr>
            <a:r>
              <a:rPr lang="de-DE" dirty="0"/>
              <a:t>Endgeräte: Desktop, PC, Laptop,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Tablet, Smartphone</a:t>
            </a: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734AAF8-34F0-4DF0-9199-D04CF7864953}"/>
              </a:ext>
            </a:extLst>
          </p:cNvPr>
          <p:cNvSpPr txBox="1">
            <a:spLocks/>
          </p:cNvSpPr>
          <p:nvPr/>
        </p:nvSpPr>
        <p:spPr>
          <a:xfrm>
            <a:off x="677334" y="4661368"/>
            <a:ext cx="2594186" cy="6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de-DE" sz="2400" dirty="0">
                <a:latin typeface="+mn-lt"/>
                <a:ea typeface="+mn-ea"/>
                <a:cs typeface="+mn-cs"/>
              </a:rPr>
              <a:t>Ressourcen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B8811D5-6B59-4149-AC68-C06336B30528}"/>
              </a:ext>
            </a:extLst>
          </p:cNvPr>
          <p:cNvSpPr txBox="1">
            <a:spLocks/>
          </p:cNvSpPr>
          <p:nvPr/>
        </p:nvSpPr>
        <p:spPr>
          <a:xfrm>
            <a:off x="677334" y="5321768"/>
            <a:ext cx="8596668" cy="609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de-DE" dirty="0"/>
              <a:t>Lokaler privater Rechner als Webserver </a:t>
            </a:r>
          </a:p>
        </p:txBody>
      </p:sp>
    </p:spTree>
    <p:extLst>
      <p:ext uri="{BB962C8B-B14F-4D97-AF65-F5344CB8AC3E}">
        <p14:creationId xmlns:p14="http://schemas.microsoft.com/office/powerpoint/2010/main" val="386175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Benutzerdefiniert 10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86D703"/>
      </a:accent1>
      <a:accent2>
        <a:srgbClr val="F2ACA3"/>
      </a:accent2>
      <a:accent3>
        <a:srgbClr val="F0A374"/>
      </a:accent3>
      <a:accent4>
        <a:srgbClr val="AD4C11"/>
      </a:accent4>
      <a:accent5>
        <a:srgbClr val="73320B"/>
      </a:accent5>
      <a:accent6>
        <a:srgbClr val="FAE0D0"/>
      </a:accent6>
      <a:hlink>
        <a:srgbClr val="EA7666"/>
      </a:hlink>
      <a:folHlink>
        <a:srgbClr val="62170C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417</Words>
  <Application>Microsoft Office PowerPoint</Application>
  <PresentationFormat>Breitbild</PresentationFormat>
  <Paragraphs>79</Paragraphs>
  <Slides>19</Slides>
  <Notes>6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inherit</vt:lpstr>
      <vt:lpstr>Trebuchet MS</vt:lpstr>
      <vt:lpstr>Wingdings</vt:lpstr>
      <vt:lpstr>Wingdings 3</vt:lpstr>
      <vt:lpstr>Facette</vt:lpstr>
      <vt:lpstr>PowerPoint-Präsentation</vt:lpstr>
      <vt:lpstr>PowerPoint-Präsentation</vt:lpstr>
      <vt:lpstr>PowerPoint-Präsentation</vt:lpstr>
      <vt:lpstr>Ausgangslage</vt:lpstr>
      <vt:lpstr>Wir wollen</vt:lpstr>
      <vt:lpstr>Geschäftsmodell</vt:lpstr>
      <vt:lpstr>Technische Details</vt:lpstr>
      <vt:lpstr>Skriptsprache</vt:lpstr>
      <vt:lpstr>Einbettung in die Anwendung </vt:lpstr>
      <vt:lpstr>Informationsarchitektur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Franziska Bauer</dc:creator>
  <cp:lastModifiedBy>Katharina Brockmann</cp:lastModifiedBy>
  <cp:revision>22</cp:revision>
  <dcterms:created xsi:type="dcterms:W3CDTF">2019-10-25T08:29:51Z</dcterms:created>
  <dcterms:modified xsi:type="dcterms:W3CDTF">2019-11-15T13:25:53Z</dcterms:modified>
</cp:coreProperties>
</file>